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Roboto Slab"/>
      <p:regular r:id="rId18"/>
      <p:bold r:id="rId19"/>
    </p:embeddedFon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Slab-bold.fntdata"/><Relationship Id="rId6" Type="http://schemas.openxmlformats.org/officeDocument/2006/relationships/slide" Target="slides/slide1.xml"/><Relationship Id="rId18" Type="http://schemas.openxmlformats.org/officeDocument/2006/relationships/font" Target="fonts/RobotoSlab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9dfd203b42_0_9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9dfd203b42_0_9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9dfd203b42_0_9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9dfd203b42_0_9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9dfd203b42_0_10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9dfd203b42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dfd203b4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dfd203b4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9dfd203b42_0_2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9dfd203b42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9dfd203b42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9dfd203b42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9dfcdc013e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9dfcdc013e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9dfcdc013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9dfcdc013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9dfd203b42_0_9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9dfd203b42_0_9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9dfd203b42_0_9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9dfd203b42_0_9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9dfd203b42_0_9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9dfd203b42_0_9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0" y="672606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3" y="33429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miter lim="8000"/>
            <a:headEnd len="sm" w="sm" type="none"/>
            <a:tailEnd len="sm" w="sm" type="none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/>
          <p:nvPr/>
        </p:nvSpPr>
        <p:spPr>
          <a:xfrm>
            <a:off x="150" y="5076825"/>
            <a:ext cx="9143700" cy="6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1"/>
          <p:cNvSpPr txBox="1"/>
          <p:nvPr>
            <p:ph hasCustomPrompt="1" type="title"/>
          </p:nvPr>
        </p:nvSpPr>
        <p:spPr>
          <a:xfrm>
            <a:off x="387900" y="1152450"/>
            <a:ext cx="83682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11"/>
          <p:cNvSpPr txBox="1"/>
          <p:nvPr>
            <p:ph idx="1" type="body"/>
          </p:nvPr>
        </p:nvSpPr>
        <p:spPr>
          <a:xfrm>
            <a:off x="387900" y="2919450"/>
            <a:ext cx="83682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281746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" name="Google Shape;18;p3"/>
          <p:cNvSpPr txBox="1"/>
          <p:nvPr>
            <p:ph type="title"/>
          </p:nvPr>
        </p:nvSpPr>
        <p:spPr>
          <a:xfrm>
            <a:off x="480750" y="1764950"/>
            <a:ext cx="8222100" cy="90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" name="Google Shape;22;p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Google Shape;26;p5"/>
          <p:cNvCxnSpPr/>
          <p:nvPr/>
        </p:nvCxnSpPr>
        <p:spPr>
          <a:xfrm>
            <a:off x="492563" y="1260284"/>
            <a:ext cx="4248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7" name="Google Shape;27;p5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3879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756200" y="1489825"/>
            <a:ext cx="39999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Google Shape;35;p7"/>
          <p:cNvCxnSpPr/>
          <p:nvPr/>
        </p:nvCxnSpPr>
        <p:spPr>
          <a:xfrm>
            <a:off x="489218" y="1412277"/>
            <a:ext cx="331500" cy="0"/>
          </a:xfrm>
          <a:prstGeom prst="straightConnector1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6" name="Google Shape;36;p7"/>
          <p:cNvSpPr txBox="1"/>
          <p:nvPr>
            <p:ph type="title"/>
          </p:nvPr>
        </p:nvSpPr>
        <p:spPr>
          <a:xfrm>
            <a:off x="3879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7" name="Google Shape;37;p7"/>
          <p:cNvSpPr txBox="1"/>
          <p:nvPr>
            <p:ph idx="1" type="body"/>
          </p:nvPr>
        </p:nvSpPr>
        <p:spPr>
          <a:xfrm>
            <a:off x="387900" y="1594025"/>
            <a:ext cx="2808000" cy="268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8" name="Google Shape;3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1" name="Google Shape;41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" name="Google Shape;44;p9"/>
          <p:cNvCxnSpPr/>
          <p:nvPr/>
        </p:nvCxnSpPr>
        <p:spPr>
          <a:xfrm>
            <a:off x="5029675" y="4495503"/>
            <a:ext cx="540900" cy="0"/>
          </a:xfrm>
          <a:prstGeom prst="straightConnector1">
            <a:avLst/>
          </a:prstGeom>
          <a:noFill/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9500" y="42337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rina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87900" y="1489824"/>
            <a:ext cx="8368200" cy="30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3"/>
          <p:cNvSpPr txBox="1"/>
          <p:nvPr>
            <p:ph type="ctrTitle"/>
          </p:nvPr>
        </p:nvSpPr>
        <p:spPr>
          <a:xfrm>
            <a:off x="1680302" y="1188925"/>
            <a:ext cx="5783400" cy="14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Pizza Proprietor</a:t>
            </a:r>
            <a:endParaRPr/>
          </a:p>
        </p:txBody>
      </p:sp>
      <p:sp>
        <p:nvSpPr>
          <p:cNvPr id="64" name="Google Shape;64;p13"/>
          <p:cNvSpPr txBox="1"/>
          <p:nvPr>
            <p:ph idx="1" type="subTitle"/>
          </p:nvPr>
        </p:nvSpPr>
        <p:spPr>
          <a:xfrm>
            <a:off x="1680302" y="3049450"/>
            <a:ext cx="5783400" cy="9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the Pizza Startup Strategy for quick profits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8988" y="152400"/>
            <a:ext cx="824601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265500" y="1209075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for Pizza Choices</a:t>
            </a:r>
            <a:endParaRPr/>
          </a:p>
        </p:txBody>
      </p:sp>
      <p:sp>
        <p:nvSpPr>
          <p:cNvPr id="130" name="Google Shape;130;p23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popular and least popular toppings</a:t>
            </a:r>
            <a:endParaRPr/>
          </a:p>
        </p:txBody>
      </p:sp>
      <p:sp>
        <p:nvSpPr>
          <p:cNvPr id="131" name="Google Shape;131;p2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Two-thirds (22/31 topping options) of overall pizza topping options make up for over 80% of overall sales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Can limit the topping options to 10-20 choices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The Top 10 makes up 50% of overall sales</a:t>
            </a:r>
            <a:endParaRPr sz="1500"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70637">
            <a:off x="3140949" y="3607263"/>
            <a:ext cx="1511427" cy="110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Suggestions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87900" y="1701475"/>
            <a:ext cx="8368200" cy="32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Timely Profitability: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closing the store during off-hours (weekdays 2-4pm and 9-11pm)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Consider closing the shop at 10:30pm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 Mondays are particularly slow (save for lunch)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Pizza Order Choices: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Consider limiting pizza ingredients to 20 choices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Keeping stock of the Top 10 Pizza toppings to ensure 50% of sales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/>
          <p:nvPr>
            <p:ph type="title"/>
          </p:nvPr>
        </p:nvSpPr>
        <p:spPr>
          <a:xfrm>
            <a:off x="1297500" y="393750"/>
            <a:ext cx="7038900" cy="57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for Timely </a:t>
            </a:r>
            <a:r>
              <a:rPr lang="en"/>
              <a:t>Profitability</a:t>
            </a:r>
            <a:endParaRPr/>
          </a:p>
        </p:txBody>
      </p:sp>
      <p:sp>
        <p:nvSpPr>
          <p:cNvPr id="70" name="Google Shape;70;p14"/>
          <p:cNvSpPr txBox="1"/>
          <p:nvPr>
            <p:ph idx="2" type="body"/>
          </p:nvPr>
        </p:nvSpPr>
        <p:spPr>
          <a:xfrm>
            <a:off x="5725850" y="1220275"/>
            <a:ext cx="31677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 u="sng"/>
              <a:t>Main Considerations:</a:t>
            </a:r>
            <a:endParaRPr sz="1500" u="sng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When is it profitable to be open? When would we operate at a loss?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How much staff and ingredients should we plan for at any time to optimize profits?</a:t>
            </a:r>
            <a:endParaRPr sz="1500"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/>
          </a:p>
        </p:txBody>
      </p:sp>
      <p:pic>
        <p:nvPicPr>
          <p:cNvPr id="71" name="Google Shape;7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079" y="1220275"/>
            <a:ext cx="4732562" cy="307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988691">
            <a:off x="4760946" y="3351075"/>
            <a:ext cx="1646125" cy="119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538" y="786500"/>
            <a:ext cx="6146274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 txBox="1"/>
          <p:nvPr/>
        </p:nvSpPr>
        <p:spPr>
          <a:xfrm>
            <a:off x="60300" y="874050"/>
            <a:ext cx="2299500" cy="26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Fridays into the weekend are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booming (averaging $1600-2500 per day)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Monday and Wednesday are particularly 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slow</a:t>
            </a: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(averaging $500-750 per day)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819375" y="44242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Busiest Times of Day </a:t>
            </a:r>
            <a:endParaRPr/>
          </a:p>
        </p:txBody>
      </p:sp>
      <p:pic>
        <p:nvPicPr>
          <p:cNvPr id="84" name="Google Shape;8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375" y="357725"/>
            <a:ext cx="7505252" cy="3928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313" y="542050"/>
            <a:ext cx="6389725" cy="38303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7"/>
          <p:cNvSpPr txBox="1"/>
          <p:nvPr/>
        </p:nvSpPr>
        <p:spPr>
          <a:xfrm>
            <a:off x="382325" y="4510425"/>
            <a:ext cx="3281700" cy="3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Weekday Revenue per Hour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7"/>
          <p:cNvSpPr txBox="1"/>
          <p:nvPr/>
        </p:nvSpPr>
        <p:spPr>
          <a:xfrm>
            <a:off x="6772050" y="542050"/>
            <a:ext cx="2328300" cy="371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Business slows from: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11-12pm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2-4pm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9-11pm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Good profits from the lunchtime crowd and dinnertime patrons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12-1pm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4-8pm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Mondays generally remain slow, save for 12pm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300" y="239000"/>
            <a:ext cx="6896100" cy="413385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230300" y="4485400"/>
            <a:ext cx="67023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Revenue by Weekend Hours 11am-11pm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8" name="Google Shape;98;p18"/>
          <p:cNvSpPr txBox="1"/>
          <p:nvPr/>
        </p:nvSpPr>
        <p:spPr>
          <a:xfrm>
            <a:off x="7126400" y="239000"/>
            <a:ext cx="1731900" cy="25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Sunday revenue drops off after 6pm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 lull on Fridays from 2pm-4pm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265500" y="940650"/>
            <a:ext cx="4045200" cy="150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Takeaways for Timely Profitability</a:t>
            </a:r>
            <a:endParaRPr/>
          </a:p>
        </p:txBody>
      </p:sp>
      <p:sp>
        <p:nvSpPr>
          <p:cNvPr id="104" name="Google Shape;104;p19"/>
          <p:cNvSpPr txBox="1"/>
          <p:nvPr>
            <p:ph idx="1" type="subTitle"/>
          </p:nvPr>
        </p:nvSpPr>
        <p:spPr>
          <a:xfrm>
            <a:off x="265500" y="2974274"/>
            <a:ext cx="4045200" cy="12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Hours and Day of the Week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(Total, Weekdays Only, Weekends Only)</a:t>
            </a:r>
            <a:endParaRPr/>
          </a:p>
        </p:txBody>
      </p:sp>
      <p:sp>
        <p:nvSpPr>
          <p:cNvPr id="105" name="Google Shape;105;p1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During unprofitable days (Monday and Wednesday) and hours (ie. between 2-4pm and Sundays after 6pm), it may be a consideration to stay closed</a:t>
            </a:r>
            <a:r>
              <a:rPr lang="en"/>
              <a:t> if the revenue is at a deficit to operating costs</a:t>
            </a:r>
            <a:endParaRPr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Focusing operation power during peak hours (lunchtime 12-1pm and dinnertime 4-8pm)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Optimizing for</a:t>
            </a:r>
            <a:r>
              <a:rPr lang="en"/>
              <a:t> Toppings Selection in Revenue</a:t>
            </a:r>
            <a:endParaRPr/>
          </a:p>
        </p:txBody>
      </p:sp>
      <p:sp>
        <p:nvSpPr>
          <p:cNvPr id="111" name="Google Shape;111;p20"/>
          <p:cNvSpPr txBox="1"/>
          <p:nvPr>
            <p:ph idx="1" type="body"/>
          </p:nvPr>
        </p:nvSpPr>
        <p:spPr>
          <a:xfrm>
            <a:off x="4116275" y="1398325"/>
            <a:ext cx="3692400" cy="30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 sz="1400"/>
              <a:t>Main considerations:</a:t>
            </a:r>
            <a:endParaRPr sz="1300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What items should be on the menu to achieve maximum profitability and reduce the risk of losses?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Limit choices to best-selling topping in order to streamline production and reduce food waste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Leads to reduced wait time, less required staff and cost efficiency with regards to ingredients</a:t>
            </a:r>
            <a:endParaRPr/>
          </a:p>
          <a:p>
            <a:pPr indent="0" lvl="0" marL="9144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4250" y="1398313"/>
            <a:ext cx="3040499" cy="3261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387900" y="458025"/>
            <a:ext cx="8368200" cy="68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Value of Pizza Toppings to Overall Sales</a:t>
            </a:r>
            <a:endParaRPr/>
          </a:p>
        </p:txBody>
      </p:sp>
      <p:pic>
        <p:nvPicPr>
          <p:cNvPr id="118" name="Google Shape;118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125" y="1201275"/>
            <a:ext cx="6146274" cy="369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/>
        </p:nvSpPr>
        <p:spPr>
          <a:xfrm>
            <a:off x="6466400" y="1296525"/>
            <a:ext cx="2208000" cy="295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Everything to the right of Spinach Supreme (spinach_supr) can be taken out to still make up 80% of total pizzas sold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●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top 10 pizza types make up around 50% of total sales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</a:pPr>
            <a:r>
              <a:rPr lang="en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10 out of 31</a:t>
            </a:r>
            <a:endParaRPr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